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2" r:id="rId11"/>
  </p:sldIdLst>
  <p:sldSz cx="9144000" cy="5143500" type="screen16x9"/>
  <p:notesSz cx="6858000" cy="9144000"/>
  <p:embeddedFontLst>
    <p:embeddedFont>
      <p:font typeface="Rubik" panose="020B0604020202020204" charset="-79"/>
      <p:regular r:id="rId13"/>
      <p:bold r:id="rId14"/>
      <p:italic r:id="rId15"/>
      <p:boldItalic r:id="rId16"/>
    </p:embeddedFont>
    <p:embeddedFont>
      <p:font typeface="Rubik ExtraBold" panose="020B0604020202020204" charset="-79"/>
      <p:bold r:id="rId17"/>
      <p:boldItalic r:id="rId18"/>
    </p:embeddedFont>
    <p:embeddedFont>
      <p:font typeface="Rubik SemiBold" panose="020B0604020202020204" charset="-79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61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90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18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082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89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24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071325" y="1408375"/>
            <a:ext cx="3401100" cy="250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5071325" y="1408375"/>
            <a:ext cx="3401100" cy="250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ithub.com/iqbalelbadra/VIXRakaminHomeCred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6306302" y="2884748"/>
            <a:ext cx="2919598" cy="2246402"/>
          </a:xfrm>
          <a:prstGeom prst="rect">
            <a:avLst/>
          </a:prstGeom>
          <a:solidFill>
            <a:srgbClr val="F5B931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 rot="2700000">
            <a:off x="5526955" y="763633"/>
            <a:ext cx="2051741" cy="2067439"/>
          </a:xfrm>
          <a:prstGeom prst="roundRect">
            <a:avLst>
              <a:gd name="adj" fmla="val 16667"/>
            </a:avLst>
          </a:prstGeom>
          <a:solidFill>
            <a:srgbClr val="F5B9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 rot="2700000">
            <a:off x="5526955" y="2420033"/>
            <a:ext cx="2051741" cy="2067439"/>
          </a:xfrm>
          <a:prstGeom prst="roundRect">
            <a:avLst>
              <a:gd name="adj" fmla="val 16667"/>
            </a:avLst>
          </a:prstGeom>
          <a:solidFill>
            <a:srgbClr val="F5B9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 rot="2700000">
            <a:off x="6061724" y="100995"/>
            <a:ext cx="5128928" cy="51679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528603" y="1246175"/>
            <a:ext cx="3154847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Virtual Internship</a:t>
            </a:r>
            <a:endParaRPr sz="35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 dirty="0">
                <a:solidFill>
                  <a:srgbClr val="019FAB"/>
                </a:solidFill>
                <a:latin typeface="Rubik"/>
                <a:ea typeface="Rubik"/>
                <a:cs typeface="Rubik"/>
                <a:sym typeface="Rubik"/>
              </a:rPr>
              <a:t>Experience</a:t>
            </a:r>
            <a:endParaRPr sz="3500" b="1" i="0" u="none" strike="noStrike" cap="none" dirty="0">
              <a:solidFill>
                <a:srgbClr val="019FAB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 dirty="0">
              <a:solidFill>
                <a:srgbClr val="019FAB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355" y="189900"/>
            <a:ext cx="1795075" cy="8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529625" y="3193400"/>
            <a:ext cx="4247700" cy="152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785075" y="3329450"/>
            <a:ext cx="37368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1" dirty="0">
                <a:latin typeface="Rubik"/>
                <a:ea typeface="Rubik"/>
                <a:cs typeface="Rubik"/>
                <a:sym typeface="Rubik"/>
              </a:rPr>
              <a:t>Task Report</a:t>
            </a:r>
            <a:br>
              <a:rPr lang="en" sz="2400" b="1" dirty="0">
                <a:latin typeface="Rubik"/>
                <a:ea typeface="Rubik"/>
                <a:cs typeface="Rubik"/>
                <a:sym typeface="Rubik"/>
              </a:rPr>
            </a:br>
            <a:r>
              <a:rPr lang="en" sz="2400" b="1" dirty="0">
                <a:latin typeface="Rubik"/>
                <a:ea typeface="Rubik"/>
                <a:cs typeface="Rubik"/>
                <a:sym typeface="Rubik"/>
              </a:rPr>
              <a:t>Iqbal Ahdagita Elbadra</a:t>
            </a:r>
            <a:endParaRPr sz="24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6" name="Picture 2" descr="home credit logo png 10 free Cliparts | Download images on Clipground 2021">
            <a:extLst>
              <a:ext uri="{FF2B5EF4-FFF2-40B4-BE49-F238E27FC236}">
                <a16:creationId xmlns:a16="http://schemas.microsoft.com/office/drawing/2014/main" id="{456C09B0-093F-5E4F-2385-401A5376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025" y="3160651"/>
            <a:ext cx="1248001" cy="12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1429500" y="1866700"/>
            <a:ext cx="62850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" sz="4000" b="0" i="0" u="none" strike="noStrike" cap="none" dirty="0">
                <a:solidFill>
                  <a:schemeClr val="lt1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Thank You!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" sz="4000" dirty="0">
                <a:solidFill>
                  <a:schemeClr val="lt1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Iqbal Ahdagita Elbadra</a:t>
            </a:r>
            <a:endParaRPr sz="4000" b="0" i="0" u="none" strike="noStrike" cap="none" dirty="0">
              <a:solidFill>
                <a:schemeClr val="lt1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pic>
        <p:nvPicPr>
          <p:cNvPr id="2050" name="Picture 2" descr="home credit logo png 10 free Cliparts | Download images on Clipground 2021">
            <a:extLst>
              <a:ext uri="{FF2B5EF4-FFF2-40B4-BE49-F238E27FC236}">
                <a16:creationId xmlns:a16="http://schemas.microsoft.com/office/drawing/2014/main" id="{726EBF97-B4C6-33F8-7FDA-C6AD257A3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80" y="4014250"/>
            <a:ext cx="625642" cy="62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4027250" y="175362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572000" y="1728775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latin typeface="Rubik SemiBold"/>
                <a:ea typeface="Rubik SemiBold"/>
                <a:cs typeface="Rubik SemiBold"/>
                <a:sym typeface="Rubik SemiBold"/>
              </a:rPr>
              <a:t>Problem</a:t>
            </a:r>
            <a:endParaRPr sz="1800" b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056450" y="2308375"/>
            <a:ext cx="28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4027250" y="236852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056450" y="2315275"/>
            <a:ext cx="28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572000" y="2338375"/>
            <a:ext cx="400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 b="0" u="none" strike="noStrike" cap="none" dirty="0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Insight</a:t>
            </a:r>
            <a:endParaRPr sz="1700" b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027250" y="303667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056450" y="2983425"/>
            <a:ext cx="28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sz="21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572000" y="3006525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Machine Learning</a:t>
            </a:r>
            <a:endParaRPr sz="18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4027250" y="3700450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056450" y="3647200"/>
            <a:ext cx="28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sz="21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595723" y="4414838"/>
            <a:ext cx="542870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D" sz="1600" dirty="0" err="1">
                <a:hlinkClick r:id="rId4"/>
              </a:rPr>
              <a:t>iqbalelbadra</a:t>
            </a:r>
            <a:r>
              <a:rPr lang="en-ID" sz="1600" dirty="0">
                <a:hlinkClick r:id="rId4"/>
              </a:rPr>
              <a:t>/</a:t>
            </a:r>
            <a:r>
              <a:rPr lang="en-ID" sz="1600" dirty="0" err="1">
                <a:hlinkClick r:id="rId4"/>
              </a:rPr>
              <a:t>VIXRakaminHomeCredit</a:t>
            </a:r>
            <a:r>
              <a:rPr lang="en-ID" sz="1600" dirty="0">
                <a:hlinkClick r:id="rId4"/>
              </a:rPr>
              <a:t> (github.com)</a:t>
            </a:r>
            <a:br>
              <a:rPr lang="en-ID" sz="1600" dirty="0"/>
            </a:br>
            <a:r>
              <a:rPr lang="en-ID" sz="1600" dirty="0"/>
              <a:t>https://github.com/iqbalelbadra/VIXRakaminHomeCredit</a:t>
            </a:r>
            <a:endParaRPr sz="16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3074" name="Picture 2" descr="home credit logo png 10 free Cliparts | Download images on Clipground 2021">
            <a:extLst>
              <a:ext uri="{FF2B5EF4-FFF2-40B4-BE49-F238E27FC236}">
                <a16:creationId xmlns:a16="http://schemas.microsoft.com/office/drawing/2014/main" id="{50A84F15-0935-6F56-0424-771B49A32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568" y="316259"/>
            <a:ext cx="578362" cy="5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9;p16">
            <a:extLst>
              <a:ext uri="{FF2B5EF4-FFF2-40B4-BE49-F238E27FC236}">
                <a16:creationId xmlns:a16="http://schemas.microsoft.com/office/drawing/2014/main" id="{5A085DF2-66F7-08FC-7E69-A5435FFFBD74}"/>
              </a:ext>
            </a:extLst>
          </p:cNvPr>
          <p:cNvSpPr txBox="1"/>
          <p:nvPr/>
        </p:nvSpPr>
        <p:spPr>
          <a:xfrm>
            <a:off x="4572000" y="3660871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Recommendation</a:t>
            </a:r>
            <a:endParaRPr sz="18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33650" y="464925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Problem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2" descr="home credit logo png 10 free Cliparts | Download images on Clipground 2021">
            <a:extLst>
              <a:ext uri="{FF2B5EF4-FFF2-40B4-BE49-F238E27FC236}">
                <a16:creationId xmlns:a16="http://schemas.microsoft.com/office/drawing/2014/main" id="{01467247-9672-FA15-403A-3EC544CB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568" y="316259"/>
            <a:ext cx="578362" cy="5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8F35C-E2B6-E215-DBCE-D4A44117CE0F}"/>
              </a:ext>
            </a:extLst>
          </p:cNvPr>
          <p:cNvSpPr txBox="1"/>
          <p:nvPr/>
        </p:nvSpPr>
        <p:spPr>
          <a:xfrm>
            <a:off x="804397" y="1175657"/>
            <a:ext cx="736332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Statement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Jumlah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aplikasi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kredit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besar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di Home Credit Indonesia (HCI)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telah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membuat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evaluasi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aplikasi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menjadi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sangat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sulit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Bahkan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terkadang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keputusan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diambil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tidak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tepat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sehingga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Home Credit Indonesia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mengalami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kerugian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karena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pelanggan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gagal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membayar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</a:p>
          <a:p>
            <a:endParaRPr lang="en-ID" dirty="0">
              <a:solidFill>
                <a:schemeClr val="tx1"/>
              </a:solidFill>
              <a:latin typeface="Söhne"/>
            </a:endParaRPr>
          </a:p>
          <a:p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Dari data yang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ada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, Home Credit Indonesia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mengalami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kerugian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sebesar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Rp. 13.846.851.949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akibat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pelanggan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tidak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membayar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utang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mereka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, yang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mencakup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8,07%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total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pelanggan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.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Penyebabnya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adalah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keputusan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yang salah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saat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meninjau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aplikasi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kredit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endParaRPr lang="en-ID" dirty="0">
              <a:solidFill>
                <a:schemeClr val="tx1"/>
              </a:solidFill>
              <a:latin typeface="Söhne"/>
            </a:endParaRPr>
          </a:p>
          <a:p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Sebagai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seorang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Data Scientist Intern di Home Credit Indonesia,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saya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akan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menganalisis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data dan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membuat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model machine learning yang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memprediksi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aplikasi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kredit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dengan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benar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serta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memberikan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insight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untuk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mencegah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kerugian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meningkatkan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Söhne"/>
              </a:rPr>
              <a:t>keuntungan</a:t>
            </a:r>
            <a:r>
              <a:rPr lang="en-ID" b="0" i="0" dirty="0">
                <a:solidFill>
                  <a:schemeClr val="tx1"/>
                </a:solidFill>
                <a:effectLst/>
                <a:latin typeface="Söhne"/>
              </a:rPr>
              <a:t> Home Credit Indonesia.</a:t>
            </a:r>
          </a:p>
          <a:p>
            <a:endParaRPr lang="en-ID" dirty="0">
              <a:solidFill>
                <a:schemeClr val="tx1"/>
              </a:solidFill>
              <a:latin typeface="Söhne"/>
            </a:endParaRPr>
          </a:p>
          <a:p>
            <a:r>
              <a:rPr lang="en-US" dirty="0" err="1">
                <a:solidFill>
                  <a:schemeClr val="tx1"/>
                </a:solidFill>
                <a:latin typeface="Söhne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sebuah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model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pembelajaran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mesin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dapat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memprediksi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apakah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aplikasi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kredit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seharusnya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diterima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atau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tidak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dapat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menjadi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panduan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dalam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mengevaluasi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aplikasi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tersebut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.</a:t>
            </a:r>
          </a:p>
          <a:p>
            <a:br>
              <a:rPr lang="en-US" dirty="0">
                <a:solidFill>
                  <a:schemeClr val="tx1"/>
                </a:solidFill>
              </a:rPr>
            </a:br>
            <a:endParaRPr lang="en-ID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33650" y="464925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Dataset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2" descr="home credit logo png 10 free Cliparts | Download images on Clipground 2021">
            <a:extLst>
              <a:ext uri="{FF2B5EF4-FFF2-40B4-BE49-F238E27FC236}">
                <a16:creationId xmlns:a16="http://schemas.microsoft.com/office/drawing/2014/main" id="{01467247-9672-FA15-403A-3EC544CB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568" y="316259"/>
            <a:ext cx="578362" cy="5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8F35C-E2B6-E215-DBCE-D4A44117CE0F}"/>
              </a:ext>
            </a:extLst>
          </p:cNvPr>
          <p:cNvSpPr txBox="1"/>
          <p:nvPr/>
        </p:nvSpPr>
        <p:spPr>
          <a:xfrm>
            <a:off x="804397" y="1175657"/>
            <a:ext cx="736332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Dataset ini berisi data historis dan transaksi dari aplikasi kredit di Home Credit Indonesia.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Dataset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terdiri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7 </a:t>
            </a:r>
            <a:r>
              <a:rPr lang="en-US" dirty="0" err="1">
                <a:solidFill>
                  <a:schemeClr val="tx1"/>
                </a:solidFill>
              </a:rPr>
              <a:t>tabel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1. Application :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pinjaman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peminjam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2. Bureau : Data </a:t>
            </a:r>
            <a:r>
              <a:rPr lang="en-US" dirty="0" err="1">
                <a:solidFill>
                  <a:schemeClr val="tx1"/>
                </a:solidFill>
              </a:rPr>
              <a:t>aplikasi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lembaga</a:t>
            </a:r>
            <a:r>
              <a:rPr lang="en-US" dirty="0">
                <a:solidFill>
                  <a:schemeClr val="tx1"/>
                </a:solidFill>
              </a:rPr>
              <a:t> lain</a:t>
            </a:r>
          </a:p>
          <a:p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dirty="0" err="1">
                <a:solidFill>
                  <a:schemeClr val="tx1"/>
                </a:solidFill>
              </a:rPr>
              <a:t>Bureau_balance</a:t>
            </a:r>
            <a:r>
              <a:rPr lang="en-US" dirty="0">
                <a:solidFill>
                  <a:schemeClr val="tx1"/>
                </a:solidFill>
              </a:rPr>
              <a:t> :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saldo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bulanan</a:t>
            </a:r>
            <a:r>
              <a:rPr lang="en-US" dirty="0">
                <a:solidFill>
                  <a:schemeClr val="tx1"/>
                </a:solidFill>
              </a:rPr>
              <a:t> di Credit Bureau</a:t>
            </a:r>
          </a:p>
          <a:p>
            <a:r>
              <a:rPr lang="en-US" dirty="0">
                <a:solidFill>
                  <a:schemeClr val="tx1"/>
                </a:solidFill>
              </a:rPr>
              <a:t>4. </a:t>
            </a:r>
            <a:r>
              <a:rPr lang="en-US" dirty="0" err="1">
                <a:solidFill>
                  <a:schemeClr val="tx1"/>
                </a:solidFill>
              </a:rPr>
              <a:t>Previous_application</a:t>
            </a:r>
            <a:r>
              <a:rPr lang="en-US" dirty="0">
                <a:solidFill>
                  <a:schemeClr val="tx1"/>
                </a:solidFill>
              </a:rPr>
              <a:t> : </a:t>
            </a:r>
            <a:r>
              <a:rPr lang="en-US" dirty="0" err="1">
                <a:solidFill>
                  <a:schemeClr val="tx1"/>
                </a:solidFill>
              </a:rPr>
              <a:t>Aplikasi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sebelumnya</a:t>
            </a:r>
            <a:r>
              <a:rPr lang="en-US" dirty="0">
                <a:solidFill>
                  <a:schemeClr val="tx1"/>
                </a:solidFill>
              </a:rPr>
              <a:t> di Home Credit</a:t>
            </a:r>
          </a:p>
          <a:p>
            <a:r>
              <a:rPr lang="en-US" dirty="0">
                <a:solidFill>
                  <a:schemeClr val="tx1"/>
                </a:solidFill>
              </a:rPr>
              <a:t>5. </a:t>
            </a:r>
            <a:r>
              <a:rPr lang="en-US" dirty="0" err="1">
                <a:solidFill>
                  <a:schemeClr val="tx1"/>
                </a:solidFill>
              </a:rPr>
              <a:t>POS_CASH_balance</a:t>
            </a:r>
            <a:r>
              <a:rPr lang="en-US" dirty="0">
                <a:solidFill>
                  <a:schemeClr val="tx1"/>
                </a:solidFill>
              </a:rPr>
              <a:t> :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saldo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bulanan</a:t>
            </a:r>
            <a:r>
              <a:rPr lang="en-US" dirty="0">
                <a:solidFill>
                  <a:schemeClr val="tx1"/>
                </a:solidFill>
              </a:rPr>
              <a:t> di Home Credit</a:t>
            </a:r>
          </a:p>
          <a:p>
            <a:r>
              <a:rPr lang="en-US" dirty="0">
                <a:solidFill>
                  <a:schemeClr val="tx1"/>
                </a:solidFill>
              </a:rPr>
              <a:t>6. </a:t>
            </a:r>
            <a:r>
              <a:rPr lang="en-US" dirty="0" err="1">
                <a:solidFill>
                  <a:schemeClr val="tx1"/>
                </a:solidFill>
              </a:rPr>
              <a:t>Installment_payments</a:t>
            </a:r>
            <a:r>
              <a:rPr lang="en-US" dirty="0">
                <a:solidFill>
                  <a:schemeClr val="tx1"/>
                </a:solidFill>
              </a:rPr>
              <a:t> : Data </a:t>
            </a:r>
            <a:r>
              <a:rPr lang="en-US" dirty="0" err="1">
                <a:solidFill>
                  <a:schemeClr val="tx1"/>
                </a:solidFill>
              </a:rPr>
              <a:t>pembayaran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sebelumnya</a:t>
            </a:r>
            <a:r>
              <a:rPr lang="en-US" dirty="0">
                <a:solidFill>
                  <a:schemeClr val="tx1"/>
                </a:solidFill>
              </a:rPr>
              <a:t> di Home Credit</a:t>
            </a:r>
          </a:p>
          <a:p>
            <a:r>
              <a:rPr lang="en-US" dirty="0">
                <a:solidFill>
                  <a:schemeClr val="tx1"/>
                </a:solidFill>
              </a:rPr>
              <a:t>7. </a:t>
            </a:r>
            <a:r>
              <a:rPr lang="en-US" dirty="0" err="1">
                <a:solidFill>
                  <a:schemeClr val="tx1"/>
                </a:solidFill>
              </a:rPr>
              <a:t>Credit_card_balance</a:t>
            </a:r>
            <a:r>
              <a:rPr lang="en-US" dirty="0">
                <a:solidFill>
                  <a:schemeClr val="tx1"/>
                </a:solidFill>
              </a:rPr>
              <a:t> :</a:t>
            </a:r>
            <a:r>
              <a:rPr lang="en-US" dirty="0" err="1">
                <a:solidFill>
                  <a:schemeClr val="tx1"/>
                </a:solidFill>
              </a:rPr>
              <a:t>Saldo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bulanan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aplikasi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sebelumnya</a:t>
            </a:r>
            <a:r>
              <a:rPr lang="en-US" dirty="0">
                <a:solidFill>
                  <a:schemeClr val="tx1"/>
                </a:solidFill>
              </a:rPr>
              <a:t> di Home Credit</a:t>
            </a:r>
            <a:br>
              <a:rPr lang="en-US" dirty="0">
                <a:solidFill>
                  <a:schemeClr val="tx1"/>
                </a:solidFill>
              </a:rPr>
            </a:b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713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33650" y="464925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Insight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2" descr="home credit logo png 10 free Cliparts | Download images on Clipground 2021">
            <a:extLst>
              <a:ext uri="{FF2B5EF4-FFF2-40B4-BE49-F238E27FC236}">
                <a16:creationId xmlns:a16="http://schemas.microsoft.com/office/drawing/2014/main" id="{01467247-9672-FA15-403A-3EC544CB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568" y="316259"/>
            <a:ext cx="578362" cy="5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8F35C-E2B6-E215-DBCE-D4A44117CE0F}"/>
              </a:ext>
            </a:extLst>
          </p:cNvPr>
          <p:cNvSpPr txBox="1"/>
          <p:nvPr/>
        </p:nvSpPr>
        <p:spPr>
          <a:xfrm>
            <a:off x="804397" y="1175657"/>
            <a:ext cx="73633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Jumlah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Kredit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:</a:t>
            </a:r>
          </a:p>
          <a:p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-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Semakin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besar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jumlah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kredit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pelanggan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ajukan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semakin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kecil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kemungkinan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mereka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akan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gagal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membayar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.</a:t>
            </a: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- Ketika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jumlah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kredit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yang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diminta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melebihi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1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juta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kemungkinan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terjadinya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gagal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bayar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oleh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pelanggan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menjadi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lebih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rendah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. Oleh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karena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itu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buatlah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kampanye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atau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promosikan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aplikasi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kredit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jumlah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kredit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di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atas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1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juta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untuk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meningkatkan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pendapatan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mencegah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terjadinya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gagal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bayar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oleh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pelanggan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.</a:t>
            </a:r>
          </a:p>
          <a:p>
            <a:endParaRPr lang="en-ID" dirty="0">
              <a:solidFill>
                <a:schemeClr val="tx1"/>
              </a:solidFill>
              <a:latin typeface="+mj-lt"/>
            </a:endParaRPr>
          </a:p>
          <a:p>
            <a:r>
              <a:rPr lang="en-ID" dirty="0" err="1">
                <a:solidFill>
                  <a:schemeClr val="tx1"/>
                </a:solidFill>
                <a:latin typeface="+mj-lt"/>
              </a:rPr>
              <a:t>Umur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:</a:t>
            </a:r>
          </a:p>
          <a:p>
            <a:r>
              <a:rPr lang="en-ID" dirty="0" err="1">
                <a:solidFill>
                  <a:schemeClr val="tx1"/>
                </a:solidFill>
                <a:latin typeface="+mj-lt"/>
              </a:rPr>
              <a:t>Semakin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tua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pelanggan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semakin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kecil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kemungkinan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mereka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akan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gagal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membayar</a:t>
            </a:r>
            <a:endParaRPr lang="en-ID" dirty="0">
              <a:solidFill>
                <a:schemeClr val="tx1"/>
              </a:solidFill>
              <a:latin typeface="+mj-lt"/>
            </a:endParaRPr>
          </a:p>
          <a:p>
            <a:endParaRPr lang="en-ID" dirty="0">
              <a:solidFill>
                <a:schemeClr val="tx1"/>
              </a:solidFill>
              <a:latin typeface="+mj-lt"/>
            </a:endParaRP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Oleh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karena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itu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membuat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kampanye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atau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mempromosikan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aplikasi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kredit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untuk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pelanggan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yang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berusia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di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atas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40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tahun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berguna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meningkatkan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pendapatan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dan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mencegah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terjadinya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gagal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bayar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 oleh </a:t>
            </a:r>
            <a:r>
              <a:rPr lang="en-ID" dirty="0" err="1">
                <a:solidFill>
                  <a:schemeClr val="tx1"/>
                </a:solidFill>
                <a:latin typeface="+mj-lt"/>
              </a:rPr>
              <a:t>pelanggan</a:t>
            </a:r>
            <a:r>
              <a:rPr lang="en-ID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71641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33650" y="464925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Preprocessing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2" descr="home credit logo png 10 free Cliparts | Download images on Clipground 2021">
            <a:extLst>
              <a:ext uri="{FF2B5EF4-FFF2-40B4-BE49-F238E27FC236}">
                <a16:creationId xmlns:a16="http://schemas.microsoft.com/office/drawing/2014/main" id="{01467247-9672-FA15-403A-3EC544CB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568" y="316259"/>
            <a:ext cx="578362" cy="5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8F35C-E2B6-E215-DBCE-D4A44117CE0F}"/>
              </a:ext>
            </a:extLst>
          </p:cNvPr>
          <p:cNvSpPr txBox="1"/>
          <p:nvPr/>
        </p:nvSpPr>
        <p:spPr>
          <a:xfrm>
            <a:off x="804396" y="1175657"/>
            <a:ext cx="791334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Handling Missing Value</a:t>
            </a:r>
          </a:p>
          <a:p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Isi dan hapus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beberapa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nilai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hilang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dalam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data</a:t>
            </a:r>
          </a:p>
          <a:p>
            <a:endParaRPr lang="en-ID" b="0" i="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Merge Data</a:t>
            </a:r>
          </a:p>
          <a:p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Gabungkan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data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dari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satu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tabel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dengan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tabel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lainnya</a:t>
            </a:r>
            <a:endParaRPr lang="en-ID" b="0" i="0" dirty="0">
              <a:solidFill>
                <a:schemeClr val="tx1"/>
              </a:solidFill>
              <a:effectLst/>
              <a:latin typeface="+mj-lt"/>
            </a:endParaRPr>
          </a:p>
          <a:p>
            <a:endParaRPr lang="en-ID" b="0" i="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Feature Selection</a:t>
            </a:r>
          </a:p>
          <a:p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Pilih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fitur-fitur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paling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penting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dari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sejumlah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besar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fitur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ada</a:t>
            </a:r>
            <a:endParaRPr lang="en-ID" b="0" i="0" dirty="0">
              <a:solidFill>
                <a:schemeClr val="tx1"/>
              </a:solidFill>
              <a:effectLst/>
              <a:latin typeface="+mj-lt"/>
            </a:endParaRPr>
          </a:p>
          <a:p>
            <a:endParaRPr lang="en-ID" b="0" i="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Feature Engineering</a:t>
            </a:r>
          </a:p>
          <a:p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Buat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fitur-fitur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baru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dari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fitur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sudah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ada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dan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perbaiki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nilai-nilai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yang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tidak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sesuai</a:t>
            </a:r>
            <a:endParaRPr lang="en-ID" b="0" i="0" dirty="0">
              <a:solidFill>
                <a:schemeClr val="tx1"/>
              </a:solidFill>
              <a:effectLst/>
              <a:latin typeface="+mj-lt"/>
            </a:endParaRPr>
          </a:p>
          <a:p>
            <a:endParaRPr lang="en-ID" b="0" i="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Handling Outlier</a:t>
            </a:r>
          </a:p>
          <a:p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Atasi outlier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+mj-lt"/>
              </a:rPr>
              <a:t>menggunakan</a:t>
            </a:r>
            <a:r>
              <a:rPr lang="en-ID" b="0" i="0" dirty="0">
                <a:solidFill>
                  <a:schemeClr val="tx1"/>
                </a:solidFill>
                <a:effectLst/>
                <a:latin typeface="+mj-lt"/>
              </a:rPr>
              <a:t> Z-score</a:t>
            </a:r>
            <a:br>
              <a:rPr lang="en-ID" b="0" i="0" dirty="0">
                <a:solidFill>
                  <a:schemeClr val="tx1"/>
                </a:solidFill>
                <a:effectLst/>
                <a:latin typeface="+mj-lt"/>
              </a:rPr>
            </a:br>
            <a:br>
              <a:rPr lang="en-ID" b="0" i="0" dirty="0">
                <a:solidFill>
                  <a:schemeClr val="tx1"/>
                </a:solidFill>
                <a:effectLst/>
                <a:latin typeface="+mj-lt"/>
              </a:rPr>
            </a:br>
            <a:r>
              <a:rPr lang="en-ID" dirty="0"/>
              <a:t>Feature Encoding</a:t>
            </a:r>
          </a:p>
          <a:p>
            <a:r>
              <a:rPr lang="en-ID" dirty="0"/>
              <a:t>Encode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kategorikal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biner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2092087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33650" y="464925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Preprocessing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2" descr="home credit logo png 10 free Cliparts | Download images on Clipground 2021">
            <a:extLst>
              <a:ext uri="{FF2B5EF4-FFF2-40B4-BE49-F238E27FC236}">
                <a16:creationId xmlns:a16="http://schemas.microsoft.com/office/drawing/2014/main" id="{01467247-9672-FA15-403A-3EC544CB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568" y="316259"/>
            <a:ext cx="578362" cy="5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8F35C-E2B6-E215-DBCE-D4A44117CE0F}"/>
              </a:ext>
            </a:extLst>
          </p:cNvPr>
          <p:cNvSpPr txBox="1"/>
          <p:nvPr/>
        </p:nvSpPr>
        <p:spPr>
          <a:xfrm>
            <a:off x="804396" y="1175657"/>
            <a:ext cx="79133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Train Test Split</a:t>
            </a:r>
          </a:p>
          <a:p>
            <a:r>
              <a:rPr lang="en-ID" dirty="0" err="1"/>
              <a:t>Bagi</a:t>
            </a:r>
            <a:r>
              <a:rPr lang="en-ID" dirty="0"/>
              <a:t> data </a:t>
            </a:r>
            <a:r>
              <a:rPr lang="en-ID" dirty="0" err="1"/>
              <a:t>menjadi</a:t>
            </a:r>
            <a:r>
              <a:rPr lang="en-ID" dirty="0"/>
              <a:t> data </a:t>
            </a:r>
            <a:r>
              <a:rPr lang="en-ID" dirty="0" err="1"/>
              <a:t>latih</a:t>
            </a:r>
            <a:r>
              <a:rPr lang="en-ID" dirty="0"/>
              <a:t> dan data </a:t>
            </a:r>
            <a:r>
              <a:rPr lang="en-ID" dirty="0" err="1"/>
              <a:t>validasi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Standarisation</a:t>
            </a:r>
            <a:endParaRPr lang="en-ID" dirty="0"/>
          </a:p>
          <a:p>
            <a:r>
              <a:rPr lang="en-ID" dirty="0" err="1"/>
              <a:t>Skalakan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MinMaxScaler</a:t>
            </a:r>
            <a:r>
              <a:rPr lang="en-ID" dirty="0"/>
              <a:t> agar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skala</a:t>
            </a:r>
            <a:r>
              <a:rPr lang="en-ID" dirty="0"/>
              <a:t> yang </a:t>
            </a:r>
            <a:r>
              <a:rPr lang="en-ID" dirty="0" err="1"/>
              <a:t>sama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Modeling</a:t>
            </a:r>
            <a:endParaRPr lang="en-ID" dirty="0"/>
          </a:p>
          <a:p>
            <a:r>
              <a:rPr lang="en-ID" dirty="0" err="1"/>
              <a:t>Gunakan</a:t>
            </a:r>
            <a:r>
              <a:rPr lang="en-ID" dirty="0"/>
              <a:t> model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memprediksi</a:t>
            </a:r>
            <a:r>
              <a:rPr lang="en-ID" dirty="0"/>
              <a:t> target</a:t>
            </a:r>
            <a:endParaRPr lang="en-ID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5430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33650" y="464925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Machine Learning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2" descr="home credit logo png 10 free Cliparts | Download images on Clipground 2021">
            <a:extLst>
              <a:ext uri="{FF2B5EF4-FFF2-40B4-BE49-F238E27FC236}">
                <a16:creationId xmlns:a16="http://schemas.microsoft.com/office/drawing/2014/main" id="{01467247-9672-FA15-403A-3EC544CB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568" y="316259"/>
            <a:ext cx="578362" cy="5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8F35C-E2B6-E215-DBCE-D4A44117CE0F}"/>
              </a:ext>
            </a:extLst>
          </p:cNvPr>
          <p:cNvSpPr txBox="1"/>
          <p:nvPr/>
        </p:nvSpPr>
        <p:spPr>
          <a:xfrm>
            <a:off x="804396" y="1175657"/>
            <a:ext cx="79133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Model Test :</a:t>
            </a: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1) Logistic Regression</a:t>
            </a: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2) Decision Tree</a:t>
            </a: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3) Random Forest</a:t>
            </a:r>
          </a:p>
          <a:p>
            <a:endParaRPr lang="en-ID" dirty="0">
              <a:solidFill>
                <a:schemeClr val="tx1"/>
              </a:solidFill>
              <a:latin typeface="+mj-lt"/>
            </a:endParaRP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Metrics for Evaluation :</a:t>
            </a: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Precision</a:t>
            </a: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ROC AUC</a:t>
            </a:r>
          </a:p>
          <a:p>
            <a:endParaRPr lang="en-ID" dirty="0">
              <a:solidFill>
                <a:schemeClr val="tx1"/>
              </a:solidFill>
              <a:latin typeface="+mj-lt"/>
            </a:endParaRP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Best Model :</a:t>
            </a: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Logistic Regression</a:t>
            </a: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Precision : 0.6</a:t>
            </a: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ROC AUC : 0.5</a:t>
            </a:r>
          </a:p>
          <a:p>
            <a:r>
              <a:rPr lang="en-ID" dirty="0">
                <a:solidFill>
                  <a:schemeClr val="tx1"/>
                </a:solidFill>
                <a:latin typeface="+mj-lt"/>
              </a:rPr>
              <a:t>Accuracy : 0.919</a:t>
            </a:r>
          </a:p>
        </p:txBody>
      </p:sp>
    </p:spTree>
    <p:extLst>
      <p:ext uri="{BB962C8B-B14F-4D97-AF65-F5344CB8AC3E}">
        <p14:creationId xmlns:p14="http://schemas.microsoft.com/office/powerpoint/2010/main" val="38383118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33650" y="464925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Recommendation Business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2" descr="home credit logo png 10 free Cliparts | Download images on Clipground 2021">
            <a:extLst>
              <a:ext uri="{FF2B5EF4-FFF2-40B4-BE49-F238E27FC236}">
                <a16:creationId xmlns:a16="http://schemas.microsoft.com/office/drawing/2014/main" id="{01467247-9672-FA15-403A-3EC544CB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568" y="316259"/>
            <a:ext cx="578362" cy="5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8F35C-E2B6-E215-DBCE-D4A44117CE0F}"/>
              </a:ext>
            </a:extLst>
          </p:cNvPr>
          <p:cNvSpPr txBox="1"/>
          <p:nvPr/>
        </p:nvSpPr>
        <p:spPr>
          <a:xfrm>
            <a:off x="804396" y="1175657"/>
            <a:ext cx="7913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kampanye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mempromosikan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kredit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kredit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1 </a:t>
            </a:r>
            <a:r>
              <a:rPr lang="en-ID" dirty="0" err="1"/>
              <a:t>juta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kampanye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promosi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kredit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calon</a:t>
            </a:r>
            <a:r>
              <a:rPr lang="en-ID" dirty="0"/>
              <a:t> </a:t>
            </a:r>
            <a:r>
              <a:rPr lang="en-ID" dirty="0" err="1"/>
              <a:t>peminjam</a:t>
            </a:r>
            <a:r>
              <a:rPr lang="en-ID" dirty="0"/>
              <a:t> </a:t>
            </a:r>
            <a:r>
              <a:rPr lang="en-ID" dirty="0" err="1"/>
              <a:t>berusia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40 </a:t>
            </a:r>
            <a:r>
              <a:rPr lang="en-ID" dirty="0" err="1"/>
              <a:t>tahun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prediksi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model machine learning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acuan</a:t>
            </a:r>
            <a:r>
              <a:rPr lang="en-ID" dirty="0"/>
              <a:t> dan guide</a:t>
            </a:r>
            <a:endParaRPr lang="en-ID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01939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584</Words>
  <Application>Microsoft Office PowerPoint</Application>
  <PresentationFormat>On-screen Show (16:9)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Rubik</vt:lpstr>
      <vt:lpstr>Arial</vt:lpstr>
      <vt:lpstr>Söhne</vt:lpstr>
      <vt:lpstr>Rubik ExtraBold</vt:lpstr>
      <vt:lpstr>Rubik SemiBold</vt:lpstr>
      <vt:lpstr>Simple Light</vt:lpstr>
      <vt:lpstr>Task Report Iqbal Ahdagita Elbadra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5 Report</dc:title>
  <dc:creator>Cupiz</dc:creator>
  <cp:lastModifiedBy>Nita Lutfiani</cp:lastModifiedBy>
  <cp:revision>11</cp:revision>
  <dcterms:modified xsi:type="dcterms:W3CDTF">2023-06-20T09:01:22Z</dcterms:modified>
</cp:coreProperties>
</file>